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6"/>
  </p:notesMasterIdLst>
  <p:sldIdLst>
    <p:sldId id="27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EF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0" autoAdjust="0"/>
    <p:restoredTop sz="94660"/>
  </p:normalViewPr>
  <p:slideViewPr>
    <p:cSldViewPr snapToGrid="0">
      <p:cViewPr>
        <p:scale>
          <a:sx n="80" d="100"/>
          <a:sy n="80" d="100"/>
        </p:scale>
        <p:origin x="648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15086-06BC-4F78-B508-4E1F94CCB86B}" type="datetimeFigureOut">
              <a:rPr lang="en-US" smtClean="0"/>
              <a:t>8/4/2024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4AFE6-52F8-436F-9DAC-607E2BE5A9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63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4AFE6-52F8-436F-9DAC-607E2BE5A99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934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85BB-8327-437A-900F-6A3DB7A5ABC9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3878A-9A6C-446F-AE2D-FA0E8037C59B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C5687-D9F1-45E2-A621-A964456C9C51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05D98-6779-42E9-AA36-C6D6C2CA339B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4117-4E55-454A-B008-5B316A3C4A1E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85336-EDD6-4B11-BDCB-D9716D9D0CAD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B30B-3EA6-4689-8E7C-D798375DFD60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5E6C6-E680-4C09-9A82-6D6D4A458B45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BBFA-E374-465F-B18D-F6CE71921593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A0BC-E7BB-4D55-8710-E8474A66771E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A1C5-682A-4617-9A91-5759A79A935B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D0D0-99D2-4A10-AC62-6E2E6CF7A9EE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DEDF-EB2B-4F7F-B2DF-97C28C8FCBC9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0351-56D7-412F-9F2E-17819DF3B01D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F068B-C601-4124-944A-AED7D3FD7517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F7A73-7818-460B-8F62-87CD8A1DAD1A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F8665-A302-4073-9097-DCE6BA8A5D14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8D89FA6-8D64-42DE-8A02-4A6662349BFD}" type="datetime1">
              <a:rPr lang="en-US" smtClean="0"/>
              <a:t>8/4/2024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500">
              <a:schemeClr val="bg2">
                <a:lumMod val="50000"/>
              </a:schemeClr>
            </a:gs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8F4E830A-06F9-4EAA-9E65-110CF2421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048AD-5F12-4F20-8B94-DCE98507F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53" y="806738"/>
            <a:ext cx="5928850" cy="4886139"/>
          </a:xfrm>
        </p:spPr>
        <p:txBody>
          <a:bodyPr>
            <a:normAutofit fontScale="62500" lnSpcReduction="20000"/>
          </a:bodyPr>
          <a:lstStyle/>
          <a:p>
            <a:pPr>
              <a:buClr>
                <a:srgbClr val="A4DEF4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At SoCal Biosciences, our mission is to support and pioneer advancements in the field of mRNA and next-generation encoding RNA therapeutics and vaccines. </a:t>
            </a:r>
          </a:p>
          <a:p>
            <a:pPr>
              <a:buClr>
                <a:srgbClr val="A4DEF4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We are committed to redefining bioanalytical services by addressing industry challenges. </a:t>
            </a:r>
          </a:p>
          <a:p>
            <a:pPr>
              <a:buClr>
                <a:srgbClr val="A4DEF4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We focus on solving key pain points:</a:t>
            </a:r>
          </a:p>
          <a:p>
            <a:pPr lvl="1">
              <a:buClr>
                <a:srgbClr val="A4DEF4"/>
              </a:buClr>
              <a:buSzPct val="7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Efficiency:  Delivering timely, high-quality results to meet project deadlines.</a:t>
            </a:r>
          </a:p>
          <a:p>
            <a:pPr lvl="1">
              <a:buClr>
                <a:srgbClr val="A4DEF4"/>
              </a:buClr>
              <a:buSzPct val="7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Expertise: Providing specialized knowledge in RNA, protein, and lipid bioanalytical assay development and optimization.</a:t>
            </a:r>
          </a:p>
          <a:p>
            <a:pPr lvl="1">
              <a:buClr>
                <a:srgbClr val="A4DEF4"/>
              </a:buClr>
              <a:buSzPct val="7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Transparency: Setting realistic expectations, maintaining open, honest communication throughout the project life-cycle, and consistently delivering on promises.</a:t>
            </a:r>
          </a:p>
          <a:p>
            <a:pPr lvl="1">
              <a:buClr>
                <a:srgbClr val="A4DEF4"/>
              </a:buClr>
              <a:buSzPct val="7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Quality: Ensuring that every project is handled by a highly skilled technical team.</a:t>
            </a:r>
          </a:p>
          <a:p>
            <a:pPr lvl="1">
              <a:buClr>
                <a:srgbClr val="A4DEF4"/>
              </a:buClr>
              <a:buSzPct val="70000"/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Partnership: Building strong</a:t>
            </a: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en-US" b="0" i="0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relationships and actively supporting</a:t>
            </a: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 interactions with</a:t>
            </a:r>
            <a:r>
              <a:rPr lang="en-US" b="0" i="0" dirty="0">
                <a:effectLst/>
                <a:latin typeface="Aptos" panose="020B0004020202020204" pitchFamily="34" charset="0"/>
              </a:rPr>
              <a:t> </a:t>
            </a:r>
            <a:r>
              <a:rPr lang="en-US" b="0" i="0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Health Authorities, investors, and other external audiences.</a:t>
            </a:r>
          </a:p>
          <a:p>
            <a:pPr marL="457200" lvl="1" indent="0">
              <a:buClr>
                <a:srgbClr val="A4DEF4"/>
              </a:buClr>
              <a:buSzPct val="70000"/>
              <a:buNone/>
            </a:pPr>
            <a:r>
              <a:rPr lang="en-US" b="0" i="0" dirty="0">
                <a:effectLst/>
                <a:latin typeface="-apple-system"/>
              </a:rPr>
              <a:t> </a:t>
            </a:r>
            <a:endParaRPr lang="en-US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>
              <a:buClr>
                <a:srgbClr val="A4DEF4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Our dedication to these principles ensures innovative, reliable solutions, making SoCal Biosciences a trusted partner in bioanalytical services.  </a:t>
            </a:r>
          </a:p>
          <a:p>
            <a:pPr>
              <a:buClr>
                <a:srgbClr val="A4DEF4"/>
              </a:buClr>
              <a:buSzPct val="70000"/>
              <a:buFont typeface="Century Gothic" panose="020B0502020202020204" pitchFamily="34" charset="0"/>
              <a:buChar char="►"/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</a:rPr>
              <a:t>We are resolute in our commitment to work closely with other industry leaders to overcome critical obstacles in mRNA research, development, and manufacturing, ultimately improving patient lives and advancing scientific knowledge.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73777B-B389-24A6-9C77-CC92CE1BBB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9665" y="905933"/>
            <a:ext cx="4685280" cy="26553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C39E408-DBF8-4693-9A9F-80075A710F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0927" y="1201404"/>
            <a:ext cx="2064415" cy="206441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A8D583A-3BAE-7FFD-B624-75BE45603373}"/>
              </a:ext>
            </a:extLst>
          </p:cNvPr>
          <p:cNvSpPr txBox="1"/>
          <p:nvPr/>
        </p:nvSpPr>
        <p:spPr>
          <a:xfrm>
            <a:off x="8190584" y="3856762"/>
            <a:ext cx="24790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ptos" panose="020B0004020202020204" pitchFamily="34" charset="0"/>
              </a:rPr>
              <a:t>Patty Limphong, PhD</a:t>
            </a:r>
          </a:p>
          <a:p>
            <a:r>
              <a:rPr lang="en-US" sz="1600" dirty="0">
                <a:latin typeface="Aptos" panose="020B0004020202020204" pitchFamily="34" charset="0"/>
              </a:rPr>
              <a:t>CEO, President &amp; Founder</a:t>
            </a:r>
          </a:p>
          <a:p>
            <a:r>
              <a:rPr lang="en-US" sz="1600" dirty="0">
                <a:latin typeface="Aptos" panose="020B0004020202020204" pitchFamily="34" charset="0"/>
              </a:rPr>
              <a:t>SoCal Biosciences, Inc.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A3FFB2-DD19-E1BB-125E-A871102F37C7}"/>
              </a:ext>
            </a:extLst>
          </p:cNvPr>
          <p:cNvCxnSpPr/>
          <p:nvPr/>
        </p:nvCxnSpPr>
        <p:spPr>
          <a:xfrm>
            <a:off x="8188679" y="3947981"/>
            <a:ext cx="0" cy="402336"/>
          </a:xfrm>
          <a:prstGeom prst="line">
            <a:avLst/>
          </a:prstGeom>
          <a:ln w="28575">
            <a:solidFill>
              <a:srgbClr val="A4DEF4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153F0F5E-66A6-6C00-A770-67E9A1524E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63250" y="5042671"/>
            <a:ext cx="1220150" cy="1591823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FA970D4-7385-58A1-19AF-62F189049D05}"/>
              </a:ext>
            </a:extLst>
          </p:cNvPr>
          <p:cNvCxnSpPr>
            <a:cxnSpLocks/>
          </p:cNvCxnSpPr>
          <p:nvPr/>
        </p:nvCxnSpPr>
        <p:spPr>
          <a:xfrm>
            <a:off x="10801350" y="5042670"/>
            <a:ext cx="0" cy="1591823"/>
          </a:xfrm>
          <a:prstGeom prst="line">
            <a:avLst/>
          </a:prstGeom>
          <a:ln w="12700">
            <a:solidFill>
              <a:srgbClr val="FFC0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A19D3B6-A125-1605-436E-194DDFCE877A}"/>
              </a:ext>
            </a:extLst>
          </p:cNvPr>
          <p:cNvCxnSpPr>
            <a:cxnSpLocks/>
          </p:cNvCxnSpPr>
          <p:nvPr/>
        </p:nvCxnSpPr>
        <p:spPr>
          <a:xfrm>
            <a:off x="10868025" y="5042670"/>
            <a:ext cx="0" cy="1591823"/>
          </a:xfrm>
          <a:prstGeom prst="line">
            <a:avLst/>
          </a:prstGeom>
          <a:ln w="12700">
            <a:solidFill>
              <a:schemeClr val="accent2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B833750-7BA6-67A7-E72B-00A8DB568327}"/>
              </a:ext>
            </a:extLst>
          </p:cNvPr>
          <p:cNvCxnSpPr>
            <a:cxnSpLocks/>
          </p:cNvCxnSpPr>
          <p:nvPr/>
        </p:nvCxnSpPr>
        <p:spPr>
          <a:xfrm>
            <a:off x="10734675" y="5042670"/>
            <a:ext cx="0" cy="1591823"/>
          </a:xfrm>
          <a:prstGeom prst="line">
            <a:avLst/>
          </a:prstGeom>
          <a:ln w="12700">
            <a:solidFill>
              <a:srgbClr val="FF660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7BC73C8-5BA7-1AC7-8082-4DBBB27FCDC5}"/>
              </a:ext>
            </a:extLst>
          </p:cNvPr>
          <p:cNvGrpSpPr/>
          <p:nvPr/>
        </p:nvGrpSpPr>
        <p:grpSpPr>
          <a:xfrm>
            <a:off x="754168" y="5735026"/>
            <a:ext cx="5305420" cy="552450"/>
            <a:chOff x="1152525" y="5600700"/>
            <a:chExt cx="5305420" cy="55245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D808960-3C7F-389C-2B51-ADD3B274FA88}"/>
                </a:ext>
              </a:extLst>
            </p:cNvPr>
            <p:cNvSpPr txBox="1"/>
            <p:nvPr/>
          </p:nvSpPr>
          <p:spPr>
            <a:xfrm>
              <a:off x="1266825" y="5701317"/>
              <a:ext cx="51194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latin typeface="Aptos" panose="020B0004020202020204" pitchFamily="34" charset="0"/>
                </a:rPr>
                <a:t>Transforming Bioanalysis with Precision and Partnership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633A2EE-87AD-6413-8B50-FC37759455AF}"/>
                </a:ext>
              </a:extLst>
            </p:cNvPr>
            <p:cNvSpPr/>
            <p:nvPr/>
          </p:nvSpPr>
          <p:spPr>
            <a:xfrm>
              <a:off x="1152525" y="5600700"/>
              <a:ext cx="5305420" cy="55245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13BB8043-EC9B-E1C8-36DC-0A4B8226C918}"/>
              </a:ext>
            </a:extLst>
          </p:cNvPr>
          <p:cNvSpPr txBox="1"/>
          <p:nvPr/>
        </p:nvSpPr>
        <p:spPr>
          <a:xfrm>
            <a:off x="726232" y="221963"/>
            <a:ext cx="45670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Aptos" panose="020B0004020202020204" pitchFamily="34" charset="0"/>
              </a:rPr>
              <a:t>SoCal Biosciences, Inc.</a:t>
            </a:r>
            <a:endParaRPr lang="en-US" sz="3200" b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588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lic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B414F3-C833-4395-8C69-0E806C5181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55FDEB4C-941C-4EBE-9462-062D8A0ADE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B8EF33-82AA-4779-AFAA-C56669D00D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 design</Template>
  <TotalTime>227</TotalTime>
  <Words>215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-apple-system</vt:lpstr>
      <vt:lpstr>Aptos</vt:lpstr>
      <vt:lpstr>Calibri</vt:lpstr>
      <vt:lpstr>Century Gothic</vt:lpstr>
      <vt:lpstr>Wingdings</vt:lpstr>
      <vt:lpstr>Wingdings 3</vt:lpstr>
      <vt:lpstr>Slice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Wendy Taylor</dc:creator>
  <cp:lastModifiedBy>Patty Limphong</cp:lastModifiedBy>
  <cp:revision>6</cp:revision>
  <dcterms:created xsi:type="dcterms:W3CDTF">2024-08-03T22:53:34Z</dcterms:created>
  <dcterms:modified xsi:type="dcterms:W3CDTF">2024-08-04T19:27:32Z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